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7"/>
  </p:notesMasterIdLst>
  <p:sldIdLst>
    <p:sldId id="32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8C2544D-B982-45E8-A60C-C21E5A8F562E}">
  <a:tblStyle styleId="{D8C2544D-B982-45E8-A60C-C21E5A8F562E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5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7932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2468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7457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19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0003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686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2556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3374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870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1551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4761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8115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52511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870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7331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2473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49067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158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138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34643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4353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87186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6468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3303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46495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44081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57781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270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590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011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7595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81822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8125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837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572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41094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 err="1"/>
              <a:t>verb</a:t>
            </a:r>
            <a:r>
              <a:rPr lang="pl-PL" dirty="0"/>
              <a:t> </a:t>
            </a:r>
            <a:r>
              <a:rPr lang="pl-PL" dirty="0" err="1"/>
              <a:t>patterns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8817042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86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4.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Other uses of the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form: the perfect infinitive </a:t>
            </a:r>
            <a:endParaRPr/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2792" y="339295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/>
          <p:nvPr/>
        </p:nvSpPr>
        <p:spPr>
          <a:xfrm>
            <a:off x="991275" y="3479050"/>
            <a:ext cx="2726100" cy="1067700"/>
          </a:xfrm>
          <a:prstGeom prst="wedgeRoundRectCallout">
            <a:avLst>
              <a:gd name="adj1" fmla="val 112493"/>
              <a:gd name="adj2" fmla="val 445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girl 1 happy in the present or the past?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7890600" y="4911475"/>
            <a:ext cx="2726100" cy="1067700"/>
          </a:xfrm>
          <a:prstGeom prst="wedgeRoundRectCallout">
            <a:avLst>
              <a:gd name="adj1" fmla="val -92605"/>
              <a:gd name="adj2" fmla="val -71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girl 2 go to the party in the past?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8184725" y="3479050"/>
            <a:ext cx="2726100" cy="1067700"/>
          </a:xfrm>
          <a:prstGeom prst="wedgeRoundRectCallout">
            <a:avLst>
              <a:gd name="adj1" fmla="val -97636"/>
              <a:gd name="adj2" fmla="val 347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So, is the situation real or unreal?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2555800" y="5024375"/>
            <a:ext cx="2726100" cy="1067700"/>
          </a:xfrm>
          <a:prstGeom prst="wedgeRoundRectCallout">
            <a:avLst>
              <a:gd name="adj1" fmla="val 61628"/>
              <a:gd name="adj2" fmla="val -8244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did she see Maria? Present or past?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69750" y="1809025"/>
            <a:ext cx="1488226" cy="148825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/>
          <p:nvPr/>
        </p:nvSpPr>
        <p:spPr>
          <a:xfrm>
            <a:off x="3936225" y="1809024"/>
            <a:ext cx="2008200" cy="870000"/>
          </a:xfrm>
          <a:prstGeom prst="wedgeRoundRectCallout">
            <a:avLst>
              <a:gd name="adj1" fmla="val -93126"/>
              <a:gd name="adj2" fmla="val 7353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I’m so happy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have seen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Maria again at the party.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64300" y="1749100"/>
            <a:ext cx="1548175" cy="154815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/>
          <p:nvPr/>
        </p:nvSpPr>
        <p:spPr>
          <a:xfrm>
            <a:off x="6373150" y="1809025"/>
            <a:ext cx="1811700" cy="870000"/>
          </a:xfrm>
          <a:prstGeom prst="wedgeRoundRectCallout">
            <a:avLst>
              <a:gd name="adj1" fmla="val 95579"/>
              <a:gd name="adj2" fmla="val 57911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would like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have gone,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but I had to revise for my exams. 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645102" y="5078427"/>
            <a:ext cx="1427100" cy="733800"/>
          </a:xfrm>
          <a:prstGeom prst="cloudCallout">
            <a:avLst>
              <a:gd name="adj1" fmla="val 36047"/>
              <a:gd name="adj2" fmla="val -10583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5360344" y="5977991"/>
            <a:ext cx="1012800" cy="609600"/>
          </a:xfrm>
          <a:prstGeom prst="cloudCallout">
            <a:avLst>
              <a:gd name="adj1" fmla="val -116343"/>
              <a:gd name="adj2" fmla="val -1605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10712475" y="4632850"/>
            <a:ext cx="1313700" cy="609600"/>
          </a:xfrm>
          <a:prstGeom prst="cloudCallout">
            <a:avLst>
              <a:gd name="adj1" fmla="val -69524"/>
              <a:gd name="adj2" fmla="val -49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Unreal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7800069" y="6092066"/>
            <a:ext cx="1012800" cy="609600"/>
          </a:xfrm>
          <a:prstGeom prst="cloudCallout">
            <a:avLst>
              <a:gd name="adj1" fmla="val 113952"/>
              <a:gd name="adj2" fmla="val -4334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A7EFB3EE-F33A-4125-ADBA-A5CE402AF34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399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4.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Other uses of the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form: the perfect infinitive </a:t>
            </a:r>
            <a:endParaRPr/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1696" y="1820975"/>
            <a:ext cx="1476280" cy="147629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/>
          <p:nvPr/>
        </p:nvSpPr>
        <p:spPr>
          <a:xfrm>
            <a:off x="3913425" y="1693973"/>
            <a:ext cx="1908900" cy="870000"/>
          </a:xfrm>
          <a:prstGeom prst="wedgeRoundRectCallout">
            <a:avLst>
              <a:gd name="adj1" fmla="val -93126"/>
              <a:gd name="adj2" fmla="val 7353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I’m so happy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have seen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Maria again at the party.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64300" y="1820998"/>
            <a:ext cx="1476275" cy="1476252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/>
          <p:nvPr/>
        </p:nvSpPr>
        <p:spPr>
          <a:xfrm>
            <a:off x="6275825" y="1693900"/>
            <a:ext cx="1908900" cy="870000"/>
          </a:xfrm>
          <a:prstGeom prst="wedgeRoundRectCallout">
            <a:avLst>
              <a:gd name="adj1" fmla="val 95579"/>
              <a:gd name="adj2" fmla="val 57911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would like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have gone,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but I had to revise for my exams. 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31" name="Shape 231"/>
          <p:cNvGraphicFramePr/>
          <p:nvPr/>
        </p:nvGraphicFramePr>
        <p:xfrm>
          <a:off x="1300000" y="3460291"/>
          <a:ext cx="9837950" cy="1476300"/>
        </p:xfrm>
        <a:graphic>
          <a:graphicData uri="http://schemas.openxmlformats.org/drawingml/2006/table">
            <a:tbl>
              <a:tblPr firstRow="1" bandRow="1">
                <a:noFill/>
                <a:tableStyleId>{D8C2544D-B982-45E8-A60C-C21E5A8F562E}</a:tableStyleId>
              </a:tblPr>
              <a:tblGrid>
                <a:gridCol w="491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76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past events from the perspective of the present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unreal past situations which are the opposite of what actually happened</a:t>
                      </a:r>
                      <a:endParaRPr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2" name="Shape 232"/>
          <p:cNvSpPr txBox="1"/>
          <p:nvPr/>
        </p:nvSpPr>
        <p:spPr>
          <a:xfrm>
            <a:off x="1300000" y="4567300"/>
            <a:ext cx="9837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 i="1" dirty="0"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1800" dirty="0">
                <a:latin typeface="Open Sans"/>
                <a:ea typeface="Open Sans"/>
                <a:cs typeface="Open Sans"/>
                <a:sym typeface="Open Sans"/>
              </a:rPr>
              <a:t>+ </a:t>
            </a:r>
            <a:r>
              <a:rPr lang="en-US" sz="1800" i="1" dirty="0">
                <a:latin typeface="Open Sans"/>
                <a:ea typeface="Open Sans"/>
                <a:cs typeface="Open Sans"/>
                <a:sym typeface="Open Sans"/>
              </a:rPr>
              <a:t>have</a:t>
            </a:r>
            <a:r>
              <a:rPr lang="en-US" sz="1800" dirty="0">
                <a:latin typeface="Open Sans"/>
                <a:ea typeface="Open Sans"/>
                <a:cs typeface="Open Sans"/>
                <a:sym typeface="Open Sans"/>
              </a:rPr>
              <a:t> + past participle</a:t>
            </a:r>
            <a:endParaRPr sz="18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3" name="Shape 2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36083" y="5162581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/>
          <p:nvPr/>
        </p:nvSpPr>
        <p:spPr>
          <a:xfrm>
            <a:off x="6218975" y="5278400"/>
            <a:ext cx="2484600" cy="1001100"/>
          </a:xfrm>
          <a:prstGeom prst="wedgeRoundRectCallout">
            <a:avLst>
              <a:gd name="adj1" fmla="val -68577"/>
              <a:gd name="adj2" fmla="val 18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means the same as ‘I’m happy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I saw Maria…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’.</a:t>
            </a:r>
            <a:endParaRPr/>
          </a:p>
        </p:txBody>
      </p:sp>
      <p:sp>
        <p:nvSpPr>
          <p:cNvPr id="235" name="Shape 235"/>
          <p:cNvSpPr/>
          <p:nvPr/>
        </p:nvSpPr>
        <p:spPr>
          <a:xfrm>
            <a:off x="9307200" y="5278400"/>
            <a:ext cx="2484600" cy="1001100"/>
          </a:xfrm>
          <a:prstGeom prst="wedgeRoundRectCallout">
            <a:avLst>
              <a:gd name="adj1" fmla="val -68577"/>
              <a:gd name="adj2" fmla="val 18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 didn’t go to the party, so it’s the opposite of what happened.</a:t>
            </a:r>
            <a:endParaRPr/>
          </a:p>
        </p:txBody>
      </p:sp>
      <p:sp>
        <p:nvSpPr>
          <p:cNvPr id="236" name="Shape 236"/>
          <p:cNvSpPr/>
          <p:nvPr/>
        </p:nvSpPr>
        <p:spPr>
          <a:xfrm>
            <a:off x="3130750" y="5278400"/>
            <a:ext cx="2484600" cy="1001100"/>
          </a:xfrm>
          <a:prstGeom prst="wedgeRoundRectCallout">
            <a:avLst>
              <a:gd name="adj1" fmla="val -68577"/>
              <a:gd name="adj2" fmla="val 188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two different uses of the perfect infinitive.</a:t>
            </a:r>
            <a:endParaRPr/>
          </a:p>
        </p:txBody>
      </p:sp>
      <p:sp>
        <p:nvSpPr>
          <p:cNvPr id="237" name="Shape 237"/>
          <p:cNvSpPr/>
          <p:nvPr/>
        </p:nvSpPr>
        <p:spPr>
          <a:xfrm rot="-2897809" flipH="1">
            <a:off x="1967177" y="3365310"/>
            <a:ext cx="3463697" cy="171481"/>
          </a:xfrm>
          <a:prstGeom prst="arc">
            <a:avLst>
              <a:gd name="adj1" fmla="val 10872353"/>
              <a:gd name="adj2" fmla="val 2104973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Shape 238"/>
          <p:cNvSpPr/>
          <p:nvPr/>
        </p:nvSpPr>
        <p:spPr>
          <a:xfrm rot="-6435518" flipH="1">
            <a:off x="5837760" y="3708829"/>
            <a:ext cx="3493598" cy="171556"/>
          </a:xfrm>
          <a:prstGeom prst="arc">
            <a:avLst>
              <a:gd name="adj1" fmla="val 10827466"/>
              <a:gd name="adj2" fmla="val 1314801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D70920FA-31CF-4244-9FDD-E79D9AEB26F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0193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4.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Other uses of the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form: the passive infinitive </a:t>
            </a:r>
            <a:endParaRPr/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2792" y="339295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/>
          <p:nvPr/>
        </p:nvSpPr>
        <p:spPr>
          <a:xfrm>
            <a:off x="991275" y="3479050"/>
            <a:ext cx="2726100" cy="1067700"/>
          </a:xfrm>
          <a:prstGeom prst="wedgeRoundRectCallout">
            <a:avLst>
              <a:gd name="adj1" fmla="val 112493"/>
              <a:gd name="adj2" fmla="val 445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one, does the boy who is talking choose or someone else?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8175700" y="4632850"/>
            <a:ext cx="2726100" cy="1067700"/>
          </a:xfrm>
          <a:prstGeom prst="wedgeRoundRectCallout">
            <a:avLst>
              <a:gd name="adj1" fmla="val -100340"/>
              <a:gd name="adj2" fmla="val -7120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three, who probably moved Jack and Tom?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8175700" y="2550125"/>
            <a:ext cx="3108000" cy="1459800"/>
          </a:xfrm>
          <a:prstGeom prst="wedgeRoundRectCallout">
            <a:avLst>
              <a:gd name="adj1" fmla="val -91545"/>
              <a:gd name="adj2" fmla="val 4145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in all these examples, someone else is the agent (the doer) of the infinitive part of the sentence. That makes it a passive infinitive.</a:t>
            </a:r>
            <a:endParaRPr sz="15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2433325" y="4860625"/>
            <a:ext cx="2726100" cy="1118400"/>
          </a:xfrm>
          <a:prstGeom prst="wedgeRoundRectCallout">
            <a:avLst>
              <a:gd name="adj1" fmla="val 61628"/>
              <a:gd name="adj2" fmla="val -8244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two, should Diana tell herself off or someone else do it?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226100" y="4973925"/>
            <a:ext cx="1846200" cy="838500"/>
          </a:xfrm>
          <a:prstGeom prst="cloudCallout">
            <a:avLst>
              <a:gd name="adj1" fmla="val 36233"/>
              <a:gd name="adj2" fmla="val -9269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Someone else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5159425" y="5519900"/>
            <a:ext cx="2310900" cy="1239900"/>
          </a:xfrm>
          <a:prstGeom prst="cloudCallout">
            <a:avLst>
              <a:gd name="adj1" fmla="val -109798"/>
              <a:gd name="adj2" fmla="val -514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Someone else  – probably her parents!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9260804" y="5886777"/>
            <a:ext cx="1846200" cy="733800"/>
          </a:xfrm>
          <a:prstGeom prst="cloudCallout">
            <a:avLst>
              <a:gd name="adj1" fmla="val -47318"/>
              <a:gd name="adj2" fmla="val -6630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flight attendants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450600" y="1804150"/>
            <a:ext cx="7104900" cy="15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want to be chosen for the new TV show.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Diana needs to be told off more!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Tom and Jack asked to be moved to the front of the plane. 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B9A82183-B100-4C33-86A2-42A24CB0ED4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368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4.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Other uses of the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form: the passive infinitive </a:t>
            </a:r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450600" y="2284788"/>
            <a:ext cx="10811400" cy="33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want to be chosen for the new TV show.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Diana needs to be told off more!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Tom and Jack asked to be moved to the front of the plane. 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515550" y="1794350"/>
            <a:ext cx="10628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passive infinitive: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+ past participle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515550" y="2754300"/>
            <a:ext cx="9837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Means the same as </a:t>
            </a:r>
            <a:r>
              <a:rPr lang="en-US" sz="1800" i="1">
                <a:latin typeface="Open Sans"/>
                <a:ea typeface="Open Sans"/>
                <a:cs typeface="Open Sans"/>
                <a:sym typeface="Open Sans"/>
              </a:rPr>
              <a:t>I want that [the director] chooses me for the TV show.</a:t>
            </a:r>
            <a:endParaRPr sz="1800" b="0" i="1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515550" y="4157450"/>
            <a:ext cx="9837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Means the same as </a:t>
            </a:r>
            <a:r>
              <a:rPr lang="en-US" sz="1800" i="1">
                <a:latin typeface="Open Sans"/>
                <a:ea typeface="Open Sans"/>
                <a:cs typeface="Open Sans"/>
                <a:sym typeface="Open Sans"/>
              </a:rPr>
              <a:t>[Diana’s parents] need to tell her off more.</a:t>
            </a:r>
            <a:endParaRPr sz="1800" b="0" i="1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Shape 264"/>
          <p:cNvSpPr txBox="1"/>
          <p:nvPr/>
        </p:nvSpPr>
        <p:spPr>
          <a:xfrm>
            <a:off x="515550" y="5473175"/>
            <a:ext cx="98379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Means the same as </a:t>
            </a:r>
            <a:r>
              <a:rPr lang="en-US" sz="1800" i="1">
                <a:latin typeface="Open Sans"/>
                <a:ea typeface="Open Sans"/>
                <a:cs typeface="Open Sans"/>
                <a:sym typeface="Open Sans"/>
              </a:rPr>
              <a:t>Tom and Jack asked [the flight attendant] to move them. </a:t>
            </a:r>
            <a:endParaRPr sz="1800" b="0" i="1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9307200" y="5975200"/>
            <a:ext cx="2581800" cy="7338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/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B4BE7138-29EF-4A5D-9A56-DF686267308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/>
        </p:nvSpPr>
        <p:spPr>
          <a:xfrm>
            <a:off x="514975" y="1277350"/>
            <a:ext cx="11430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dirty="0"/>
              <a:t>Thomas likes ……………………. on the places he visits before travelling.				</a:t>
            </a:r>
            <a:r>
              <a:rPr lang="en-US" sz="1600" b="1" dirty="0"/>
              <a:t>READ UP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 txBox="1"/>
          <p:nvPr/>
        </p:nvSpPr>
        <p:spPr>
          <a:xfrm>
            <a:off x="2287004" y="2100388"/>
            <a:ext cx="1744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breaking down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Shape 273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Shape 274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Fill the gaps with the correct verb form.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Shape 275"/>
          <p:cNvSpPr txBox="1"/>
          <p:nvPr/>
        </p:nvSpPr>
        <p:spPr>
          <a:xfrm>
            <a:off x="514975" y="1917175"/>
            <a:ext cx="11430000" cy="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 dirty="0"/>
              <a:t>My car keeps …………………….; it really needs ……………….. .				</a:t>
            </a:r>
            <a:r>
              <a:rPr lang="en-US" sz="1600" b="1" dirty="0"/>
              <a:t>BREAK DOWN, FIX</a:t>
            </a:r>
            <a:endParaRPr sz="1600" b="1" i="0" u="none" strike="noStrike" cap="none" dirty="0">
              <a:solidFill>
                <a:srgbClr val="000000"/>
              </a:solidFill>
            </a:endParaRPr>
          </a:p>
        </p:txBody>
      </p:sp>
      <p:sp>
        <p:nvSpPr>
          <p:cNvPr id="276" name="Shape 276"/>
          <p:cNvSpPr txBox="1"/>
          <p:nvPr/>
        </p:nvSpPr>
        <p:spPr>
          <a:xfrm>
            <a:off x="514975" y="2561313"/>
            <a:ext cx="11430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 dirty="0"/>
              <a:t>Fred meant …………………….. the tickets, but he got held up at work.				</a:t>
            </a:r>
            <a:r>
              <a:rPr lang="en-US" sz="1600" b="1" dirty="0"/>
              <a:t>BOOK</a:t>
            </a:r>
            <a:endParaRPr sz="1600" b="1" i="0" u="none" strike="noStrike" cap="none" dirty="0">
              <a:solidFill>
                <a:srgbClr val="000000"/>
              </a:solidFill>
            </a:endParaRPr>
          </a:p>
        </p:txBody>
      </p:sp>
      <p:sp>
        <p:nvSpPr>
          <p:cNvPr id="277" name="Shape 277"/>
          <p:cNvSpPr txBox="1"/>
          <p:nvPr/>
        </p:nvSpPr>
        <p:spPr>
          <a:xfrm>
            <a:off x="514975" y="3164550"/>
            <a:ext cx="11430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 dirty="0"/>
              <a:t>My parents can’t make me ……………… to university if I don’t want to. 				</a:t>
            </a:r>
            <a:r>
              <a:rPr lang="en-US" sz="1600" b="1" dirty="0"/>
              <a:t>GO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 txBox="1"/>
          <p:nvPr/>
        </p:nvSpPr>
        <p:spPr>
          <a:xfrm>
            <a:off x="514975" y="3770813"/>
            <a:ext cx="114300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 dirty="0"/>
              <a:t>I would like ………………….. your cousin from Australia, but we were away when he			</a:t>
            </a:r>
            <a:r>
              <a:rPr lang="en-US" sz="1600" b="1" dirty="0"/>
              <a:t>MEET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			</a:t>
            </a:r>
            <a:endParaRPr sz="1600" b="1" dirty="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was visiting. 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Shape 279"/>
          <p:cNvSpPr txBox="1"/>
          <p:nvPr/>
        </p:nvSpPr>
        <p:spPr>
          <a:xfrm>
            <a:off x="514975" y="4754232"/>
            <a:ext cx="11430000" cy="11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6"/>
            </a:pPr>
            <a:r>
              <a:rPr lang="en-US" sz="1600"/>
              <a:t>……………………. in a big city can be really stressful. I moved to New York 3 years ago		</a:t>
            </a:r>
            <a:r>
              <a:rPr lang="en-US" sz="1600" b="1"/>
              <a:t>LIVE, FIND</a:t>
            </a:r>
            <a:endParaRPr sz="16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	only ………………… this out.</a:t>
            </a:r>
            <a:endParaRPr sz="1600"/>
          </a:p>
        </p:txBody>
      </p:sp>
      <p:sp>
        <p:nvSpPr>
          <p:cNvPr id="280" name="Shape 280"/>
          <p:cNvSpPr txBox="1"/>
          <p:nvPr/>
        </p:nvSpPr>
        <p:spPr>
          <a:xfrm>
            <a:off x="2571265" y="1449299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to read up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2515604" y="2753053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to book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5706540" y="2110253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fixing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2286990" y="3951887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to have met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3896847" y="3347125"/>
            <a:ext cx="879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go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 txBox="1"/>
          <p:nvPr/>
        </p:nvSpPr>
        <p:spPr>
          <a:xfrm>
            <a:off x="2271535" y="5409247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to find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1355875" y="4935276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Living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601D1E1E-2FC9-4185-9FDF-C81B4AD2776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Language is full of patterns.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Fixed verb patterns.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Common uses of -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 patterns.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 patterns with both -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 forms.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Other uses of the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 form.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Fixed forms first...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4E461022-58F7-4569-8491-BA668FFDBE1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01661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Fixed verb patterns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867" y="4725783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/>
          <p:nvPr/>
        </p:nvSpPr>
        <p:spPr>
          <a:xfrm>
            <a:off x="1405775" y="3279848"/>
            <a:ext cx="2726100" cy="1067700"/>
          </a:xfrm>
          <a:prstGeom prst="wedgeRoundRectCallout">
            <a:avLst>
              <a:gd name="adj1" fmla="val -45586"/>
              <a:gd name="adj2" fmla="val 9719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conversations and try to find examples of these verb patterns.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2927350" y="4954525"/>
            <a:ext cx="3902400" cy="1067700"/>
          </a:xfrm>
          <a:prstGeom prst="wedgeRoundRectCallout">
            <a:avLst>
              <a:gd name="adj1" fmla="val -81321"/>
              <a:gd name="adj2" fmla="val 740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many verbs in English that fit these fixed patterns.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33200" y="1333124"/>
            <a:ext cx="1801625" cy="18016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/>
          <p:nvPr/>
        </p:nvSpPr>
        <p:spPr>
          <a:xfrm>
            <a:off x="6659800" y="1439078"/>
            <a:ext cx="2390400" cy="1312200"/>
          </a:xfrm>
          <a:prstGeom prst="wedgeRoundRectCallout">
            <a:avLst>
              <a:gd name="adj1" fmla="val 59573"/>
              <a:gd name="adj2" fmla="val 6885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Mine too! I ended up working on ours all weekend because he didn’t help at all. I hope to change partners next semester!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5787" y="1333124"/>
            <a:ext cx="1801625" cy="18016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/>
          <p:nvPr/>
        </p:nvSpPr>
        <p:spPr>
          <a:xfrm>
            <a:off x="3656549" y="1283493"/>
            <a:ext cx="2389143" cy="1467782"/>
          </a:xfrm>
          <a:prstGeom prst="wedgeRoundRectCallout">
            <a:avLst>
              <a:gd name="adj1" fmla="val -63905"/>
              <a:gd name="adj2" fmla="val 3296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project partner is so annoying! She always avoids doing her  homework if she can, and usually makes me finish the whole thing by myself!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80" name="Shape 80"/>
          <p:cNvGraphicFramePr/>
          <p:nvPr>
            <p:extLst>
              <p:ext uri="{D42A27DB-BD31-4B8C-83A1-F6EECF244321}">
                <p14:modId xmlns:p14="http://schemas.microsoft.com/office/powerpoint/2010/main" val="2996389931"/>
              </p:ext>
            </p:extLst>
          </p:nvPr>
        </p:nvGraphicFramePr>
        <p:xfrm>
          <a:off x="4364600" y="3364679"/>
          <a:ext cx="7276700" cy="1074820"/>
        </p:xfrm>
        <a:graphic>
          <a:graphicData uri="http://schemas.openxmlformats.org/drawingml/2006/table">
            <a:tbl>
              <a:tblPr firstRow="1" bandRow="1">
                <a:noFill/>
                <a:tableStyleId>{D8C2544D-B982-45E8-A60C-C21E5A8F562E}</a:tableStyleId>
              </a:tblPr>
              <a:tblGrid>
                <a:gridCol w="1819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-</a:t>
                      </a:r>
                      <a:r>
                        <a:rPr lang="en-US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lang="en-US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(object) to + infinitive</a:t>
                      </a:r>
                      <a:endParaRPr lang="en-US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preposition + -</a:t>
                      </a:r>
                      <a:r>
                        <a:rPr lang="en-US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lang="en-US" i="1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object + bare infinitive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1" name="Shape 81"/>
          <p:cNvSpPr txBox="1"/>
          <p:nvPr/>
        </p:nvSpPr>
        <p:spPr>
          <a:xfrm>
            <a:off x="4399300" y="3918850"/>
            <a:ext cx="17844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avoid doing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9822125" y="3918850"/>
            <a:ext cx="17844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makes me finish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8002950" y="3918850"/>
            <a:ext cx="17844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end up working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6218550" y="3918850"/>
            <a:ext cx="17844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hope to change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5E90B8A7-DB82-44E0-9C1C-F7AFD134AB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450600" y="229375"/>
            <a:ext cx="10722000" cy="8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Fixed verb patterns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602" y="4374475"/>
            <a:ext cx="1706526" cy="170652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/>
          <p:nvPr/>
        </p:nvSpPr>
        <p:spPr>
          <a:xfrm>
            <a:off x="2899100" y="4688425"/>
            <a:ext cx="3610200" cy="1171800"/>
          </a:xfrm>
          <a:prstGeom prst="wedgeRoundRectCallout">
            <a:avLst>
              <a:gd name="adj1" fmla="val -68559"/>
              <a:gd name="adj2" fmla="val 90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are some very common verb patterns. It’s important to record all new ones when you discover them.</a:t>
            </a:r>
            <a:endParaRPr/>
          </a:p>
        </p:txBody>
      </p:sp>
      <p:graphicFrame>
        <p:nvGraphicFramePr>
          <p:cNvPr id="93" name="Shape 93"/>
          <p:cNvGraphicFramePr/>
          <p:nvPr>
            <p:extLst>
              <p:ext uri="{D42A27DB-BD31-4B8C-83A1-F6EECF244321}">
                <p14:modId xmlns:p14="http://schemas.microsoft.com/office/powerpoint/2010/main" val="3098146863"/>
              </p:ext>
            </p:extLst>
          </p:nvPr>
        </p:nvGraphicFramePr>
        <p:xfrm>
          <a:off x="1313050" y="1838629"/>
          <a:ext cx="9565900" cy="1469370"/>
        </p:xfrm>
        <a:graphic>
          <a:graphicData uri="http://schemas.openxmlformats.org/drawingml/2006/table">
            <a:tbl>
              <a:tblPr firstRow="1" bandRow="1">
                <a:noFill/>
                <a:tableStyleId>{D8C2544D-B982-45E8-A60C-C21E5A8F562E}</a:tableStyleId>
              </a:tblPr>
              <a:tblGrid>
                <a:gridCol w="239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1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1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5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-</a:t>
                      </a:r>
                      <a:r>
                        <a:rPr lang="en-US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lang="en-US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(object) </a:t>
                      </a:r>
                      <a:r>
                        <a:rPr lang="en-US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</a:t>
                      </a: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infinitive</a:t>
                      </a:r>
                      <a:endParaRPr lang="en-US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preposition + -</a:t>
                      </a:r>
                      <a:r>
                        <a:rPr lang="en-US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lang="en-US" i="1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+ object + bare infinitive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1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avoid, enjoy, recommend, suggest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want, hope, would, like, vote, tempt, tend, fail, appear, seem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end up, put off, give up, go on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make someone do, let someone do</a:t>
                      </a:r>
                      <a:endParaRPr lang="en-GB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4" name="Shape 94"/>
          <p:cNvSpPr txBox="1"/>
          <p:nvPr/>
        </p:nvSpPr>
        <p:spPr>
          <a:xfrm>
            <a:off x="450600" y="1083475"/>
            <a:ext cx="114483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types of verb patterns. This is when the 2</a:t>
            </a:r>
            <a:r>
              <a:rPr lang="en-US" sz="2000" baseline="30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nd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 in a sentence depends on the first. 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8903368" y="522651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are the common uses of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+ infinitive forms? </a:t>
            </a:r>
            <a:endParaRPr/>
          </a:p>
        </p:txBody>
      </p:sp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F1FCFAA4-AD52-41B9-91CD-487F7E25311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55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Common uses of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 patterns</a:t>
            </a:r>
            <a:endParaRPr/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876" y="4738587"/>
            <a:ext cx="1420760" cy="14207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/>
          <p:nvPr/>
        </p:nvSpPr>
        <p:spPr>
          <a:xfrm>
            <a:off x="1218275" y="3515138"/>
            <a:ext cx="2257800" cy="1067700"/>
          </a:xfrm>
          <a:prstGeom prst="wedgeRoundRectCallout">
            <a:avLst>
              <a:gd name="adj1" fmla="val -40539"/>
              <a:gd name="adj2" fmla="val 6563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above. Match the examples to the verb patterns.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04" name="Shape 104"/>
          <p:cNvGraphicFramePr/>
          <p:nvPr>
            <p:extLst>
              <p:ext uri="{D42A27DB-BD31-4B8C-83A1-F6EECF244321}">
                <p14:modId xmlns:p14="http://schemas.microsoft.com/office/powerpoint/2010/main" val="3021106064"/>
              </p:ext>
            </p:extLst>
          </p:nvPr>
        </p:nvGraphicFramePr>
        <p:xfrm>
          <a:off x="3722255" y="3515154"/>
          <a:ext cx="7875246" cy="1625245"/>
        </p:xfrm>
        <a:graphic>
          <a:graphicData uri="http://schemas.openxmlformats.org/drawingml/2006/table">
            <a:tbl>
              <a:tblPr firstRow="1" bandRow="1">
                <a:noFill/>
                <a:tableStyleId>{D8C2544D-B982-45E8-A60C-C21E5A8F562E}</a:tableStyleId>
              </a:tblPr>
              <a:tblGrid>
                <a:gridCol w="1312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2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2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2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5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25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7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after prepositions</a:t>
                      </a:r>
                      <a:endParaRPr lang="en-US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after phrases</a:t>
                      </a:r>
                      <a:endParaRPr lang="en-US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as a subject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after nouns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after adjectives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show result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5" name="Shape 105"/>
          <p:cNvSpPr txBox="1"/>
          <p:nvPr/>
        </p:nvSpPr>
        <p:spPr>
          <a:xfrm>
            <a:off x="3839950" y="4269375"/>
            <a:ext cx="14790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afraid of speaking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7718725" y="4198125"/>
            <a:ext cx="12930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ask for permission not to do...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6425800" y="4198125"/>
            <a:ext cx="1293000" cy="5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being the centre of attention has...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5132875" y="4269375"/>
            <a:ext cx="12930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can’t stand being...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530825" y="1773263"/>
            <a:ext cx="10811400" cy="18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Since school,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being the </a:t>
            </a:r>
            <a:r>
              <a:rPr lang="en-US" sz="18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centre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of attention has petrified me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I’ve always been really afraid of speaking in public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 can’t stand being in front of a crowd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avoid it if I can. We had a conference at work the other day, and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asked for permission not to do a talk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 was happy to help with everything else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but not that. On the day of the conference, I came prepared to make the coffee,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only to discover that I had to introduce all the speakers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didn’t like that either!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10304575" y="4198125"/>
            <a:ext cx="14790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…, only to discover...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9011725" y="4198125"/>
            <a:ext cx="14790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happy to help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A188305F-A203-429F-AC18-8BEC4F0DE6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/>
        </p:nvSpPr>
        <p:spPr>
          <a:xfrm>
            <a:off x="450600" y="229375"/>
            <a:ext cx="113103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Common uses of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 patterns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17" name="Shape 117"/>
          <p:cNvGraphicFramePr/>
          <p:nvPr>
            <p:extLst>
              <p:ext uri="{D42A27DB-BD31-4B8C-83A1-F6EECF244321}">
                <p14:modId xmlns:p14="http://schemas.microsoft.com/office/powerpoint/2010/main" val="1861065884"/>
              </p:ext>
            </p:extLst>
          </p:nvPr>
        </p:nvGraphicFramePr>
        <p:xfrm>
          <a:off x="1014050" y="1576016"/>
          <a:ext cx="10009150" cy="2342475"/>
        </p:xfrm>
        <a:graphic>
          <a:graphicData uri="http://schemas.openxmlformats.org/drawingml/2006/table">
            <a:tbl>
              <a:tblPr firstRow="1" bandRow="1">
                <a:noFill/>
                <a:tableStyleId>{D8C2544D-B982-45E8-A60C-C21E5A8F562E}</a:tableStyleId>
              </a:tblPr>
              <a:tblGrid>
                <a:gridCol w="500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0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-</a:t>
                      </a:r>
                      <a:r>
                        <a:rPr lang="en-US" i="1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</a:t>
                      </a:r>
                      <a:r>
                        <a:rPr lang="en-US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</a:t>
                      </a:r>
                      <a:r>
                        <a:rPr lang="en-US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infinitive</a:t>
                      </a:r>
                      <a:endParaRPr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1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8" name="Shape 118"/>
          <p:cNvSpPr txBox="1"/>
          <p:nvPr/>
        </p:nvSpPr>
        <p:spPr>
          <a:xfrm>
            <a:off x="1072542" y="2151700"/>
            <a:ext cx="48678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prepositions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6096917" y="2151688"/>
            <a:ext cx="48678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nouns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6096917" y="2629088"/>
            <a:ext cx="48678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adjectives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6096917" y="3106488"/>
            <a:ext cx="48678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only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to show result</a:t>
            </a:r>
            <a:endParaRPr sz="1800" b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1072542" y="2629100"/>
            <a:ext cx="48678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certain phrases</a:t>
            </a:r>
            <a:r>
              <a:rPr lang="en-US"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072542" y="3106500"/>
            <a:ext cx="48678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As a subject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949500" y="3954475"/>
            <a:ext cx="108114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I’ve always been really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afraid of speaking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 public.	I was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happy to help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everything else.</a:t>
            </a: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Being the </a:t>
            </a:r>
            <a:r>
              <a:rPr lang="en-US" sz="16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centre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of attention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has petrified me.	I asked for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permission not to do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talk.</a:t>
            </a: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can’t stand being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 front of a crowd.	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came prepared to make the coffee,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only to 					 		discover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that I had to introduce all the speakers.</a:t>
            </a: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008" y="5360006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/>
          <p:nvPr/>
        </p:nvSpPr>
        <p:spPr>
          <a:xfrm>
            <a:off x="2241117" y="5792521"/>
            <a:ext cx="4344600" cy="733800"/>
          </a:xfrm>
          <a:prstGeom prst="wedgeRoundRectCallout">
            <a:avLst>
              <a:gd name="adj1" fmla="val -68559"/>
              <a:gd name="adj2" fmla="val 90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negative infinitive is not + to + infinitive.</a:t>
            </a:r>
            <a:endParaRPr dirty="0"/>
          </a:p>
        </p:txBody>
      </p:sp>
      <p:sp>
        <p:nvSpPr>
          <p:cNvPr id="127" name="Shape 127"/>
          <p:cNvSpPr/>
          <p:nvPr/>
        </p:nvSpPr>
        <p:spPr>
          <a:xfrm>
            <a:off x="8931643" y="558456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Verb patterns with both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+ infinitive forms...</a:t>
            </a:r>
            <a:endParaRPr/>
          </a:p>
        </p:txBody>
      </p:sp>
      <p:sp>
        <p:nvSpPr>
          <p:cNvPr id="128" name="Shape 128"/>
          <p:cNvSpPr/>
          <p:nvPr/>
        </p:nvSpPr>
        <p:spPr>
          <a:xfrm rot="8667289" flipH="1">
            <a:off x="5888499" y="4674137"/>
            <a:ext cx="3462145" cy="1200133"/>
          </a:xfrm>
          <a:prstGeom prst="arc">
            <a:avLst>
              <a:gd name="adj1" fmla="val 10480443"/>
              <a:gd name="adj2" fmla="val 20832405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E1B07579-C11E-4D91-820F-D21B2D13E7F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8595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404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3.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Verb patterns with both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forms</a:t>
            </a:r>
            <a:endParaRPr/>
          </a:p>
        </p:txBody>
      </p:sp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71226" y="2895162"/>
            <a:ext cx="1420760" cy="1420788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/>
          <p:nvPr/>
        </p:nvSpPr>
        <p:spPr>
          <a:xfrm>
            <a:off x="7974300" y="2102000"/>
            <a:ext cx="2257800" cy="1067700"/>
          </a:xfrm>
          <a:prstGeom prst="wedgeRoundRectCallout">
            <a:avLst>
              <a:gd name="adj1" fmla="val 49471"/>
              <a:gd name="adj2" fmla="val 9409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the verbs followed by -</a:t>
            </a:r>
            <a:r>
              <a:rPr lang="en-US" i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+ infinitive, or both?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7331175" y="1265275"/>
            <a:ext cx="43608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pairs of examples.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6401000" y="3864025"/>
            <a:ext cx="2257800" cy="1067700"/>
          </a:xfrm>
          <a:prstGeom prst="wedgeRoundRectCallout">
            <a:avLst>
              <a:gd name="adj1" fmla="val 114918"/>
              <a:gd name="adj2" fmla="val -4527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the verbs have the same or different meanings in sentences A and B?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9597350" y="5335263"/>
            <a:ext cx="2257800" cy="1067700"/>
          </a:xfrm>
          <a:prstGeom prst="wedgeRoundRectCallout">
            <a:avLst>
              <a:gd name="adj1" fmla="val -262"/>
              <a:gd name="adj2" fmla="val -13766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again and try to work out the difference in meaning.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0842344" y="2203166"/>
            <a:ext cx="1012800" cy="609600"/>
          </a:xfrm>
          <a:prstGeom prst="cloudCallout">
            <a:avLst>
              <a:gd name="adj1" fmla="val -98360"/>
              <a:gd name="adj2" fmla="val -1188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Both.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6786650" y="5280800"/>
            <a:ext cx="1619100" cy="718500"/>
          </a:xfrm>
          <a:prstGeom prst="cloudCallout">
            <a:avLst>
              <a:gd name="adj1" fmla="val 14932"/>
              <a:gd name="adj2" fmla="val -8401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Different. 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450600" y="1490563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remembered </a:t>
            </a:r>
            <a:r>
              <a:rPr lang="en-US" sz="1600"/>
              <a:t>to turn off the lights before we left.</a:t>
            </a:r>
            <a:endParaRPr sz="1600"/>
          </a:p>
        </p:txBody>
      </p:sp>
      <p:sp>
        <p:nvSpPr>
          <p:cNvPr id="143" name="Shape 143"/>
          <p:cNvSpPr/>
          <p:nvPr/>
        </p:nvSpPr>
        <p:spPr>
          <a:xfrm>
            <a:off x="450600" y="1748375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I distinctly </a:t>
            </a:r>
            <a:r>
              <a:rPr lang="en-US" sz="1600" b="1"/>
              <a:t>remember </a:t>
            </a:r>
            <a:r>
              <a:rPr lang="en-US" sz="1600"/>
              <a:t>turning off the lights before we left.</a:t>
            </a:r>
            <a:endParaRPr sz="1600"/>
          </a:p>
        </p:txBody>
      </p:sp>
      <p:sp>
        <p:nvSpPr>
          <p:cNvPr id="144" name="Shape 144"/>
          <p:cNvSpPr/>
          <p:nvPr/>
        </p:nvSpPr>
        <p:spPr>
          <a:xfrm>
            <a:off x="450600" y="286615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need/want </a:t>
            </a:r>
            <a:r>
              <a:rPr lang="en-US" sz="1600"/>
              <a:t>to go on holiday!</a:t>
            </a:r>
            <a:endParaRPr sz="1600"/>
          </a:p>
        </p:txBody>
      </p:sp>
      <p:sp>
        <p:nvSpPr>
          <p:cNvPr id="145" name="Shape 145"/>
          <p:cNvSpPr/>
          <p:nvPr/>
        </p:nvSpPr>
        <p:spPr>
          <a:xfrm>
            <a:off x="450600" y="3119338"/>
            <a:ext cx="58281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The dog </a:t>
            </a:r>
            <a:r>
              <a:rPr lang="en-US" sz="1600" b="1"/>
              <a:t>needs/wants </a:t>
            </a:r>
            <a:r>
              <a:rPr lang="en-US" sz="1600"/>
              <a:t>walking. </a:t>
            </a:r>
            <a:endParaRPr sz="1600"/>
          </a:p>
        </p:txBody>
      </p:sp>
      <p:sp>
        <p:nvSpPr>
          <p:cNvPr id="146" name="Shape 146"/>
          <p:cNvSpPr/>
          <p:nvPr/>
        </p:nvSpPr>
        <p:spPr>
          <a:xfrm>
            <a:off x="450600" y="3781159"/>
            <a:ext cx="7523700" cy="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We </a:t>
            </a:r>
            <a:r>
              <a:rPr lang="en-US" sz="1600" b="1"/>
              <a:t>regret </a:t>
            </a:r>
            <a:r>
              <a:rPr lang="en-US" sz="1600"/>
              <a:t>to tell you that you haven’t got the job.</a:t>
            </a:r>
            <a:endParaRPr sz="1600"/>
          </a:p>
        </p:txBody>
      </p:sp>
      <p:sp>
        <p:nvSpPr>
          <p:cNvPr id="147" name="Shape 147"/>
          <p:cNvSpPr/>
          <p:nvPr/>
        </p:nvSpPr>
        <p:spPr>
          <a:xfrm>
            <a:off x="450600" y="3537775"/>
            <a:ext cx="57594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She </a:t>
            </a:r>
            <a:r>
              <a:rPr lang="en-US" sz="1600" b="1"/>
              <a:t>regrets </a:t>
            </a:r>
            <a:r>
              <a:rPr lang="en-US" sz="1600"/>
              <a:t>arguing with her brother.</a:t>
            </a:r>
            <a:endParaRPr sz="1600"/>
          </a:p>
        </p:txBody>
      </p:sp>
      <p:sp>
        <p:nvSpPr>
          <p:cNvPr id="148" name="Shape 148"/>
          <p:cNvSpPr/>
          <p:nvPr/>
        </p:nvSpPr>
        <p:spPr>
          <a:xfrm>
            <a:off x="450600" y="217470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He </a:t>
            </a:r>
            <a:r>
              <a:rPr lang="en-US" sz="1600" b="1"/>
              <a:t>went on </a:t>
            </a:r>
            <a:r>
              <a:rPr lang="en-US" sz="1600"/>
              <a:t>talking for so long that I fell asleep.</a:t>
            </a:r>
            <a:endParaRPr sz="1600"/>
          </a:p>
        </p:txBody>
      </p:sp>
      <p:sp>
        <p:nvSpPr>
          <p:cNvPr id="149" name="Shape 149"/>
          <p:cNvSpPr/>
          <p:nvPr/>
        </p:nvSpPr>
        <p:spPr>
          <a:xfrm>
            <a:off x="450600" y="2440138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She </a:t>
            </a:r>
            <a:r>
              <a:rPr lang="en-US" sz="1600" b="1"/>
              <a:t>went on </a:t>
            </a:r>
            <a:r>
              <a:rPr lang="en-US" sz="1600"/>
              <a:t>to become a top neurosurgeon in New York.</a:t>
            </a:r>
            <a:endParaRPr sz="1600"/>
          </a:p>
        </p:txBody>
      </p:sp>
      <p:sp>
        <p:nvSpPr>
          <p:cNvPr id="150" name="Shape 150"/>
          <p:cNvSpPr/>
          <p:nvPr/>
        </p:nvSpPr>
        <p:spPr>
          <a:xfrm>
            <a:off x="450600" y="483380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They </a:t>
            </a:r>
            <a:r>
              <a:rPr lang="en-US" sz="1600" b="1"/>
              <a:t>meant </a:t>
            </a:r>
            <a:r>
              <a:rPr lang="en-US" sz="1600"/>
              <a:t>to call me, but they forgot.</a:t>
            </a:r>
            <a:endParaRPr sz="1600"/>
          </a:p>
        </p:txBody>
      </p:sp>
      <p:sp>
        <p:nvSpPr>
          <p:cNvPr id="151" name="Shape 151"/>
          <p:cNvSpPr/>
          <p:nvPr/>
        </p:nvSpPr>
        <p:spPr>
          <a:xfrm>
            <a:off x="459050" y="5090438"/>
            <a:ext cx="63276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 dirty="0"/>
              <a:t>Learning a language </a:t>
            </a:r>
            <a:r>
              <a:rPr lang="en-US" sz="1600" b="1" dirty="0"/>
              <a:t>means </a:t>
            </a:r>
            <a:r>
              <a:rPr lang="en-US" sz="1600" dirty="0"/>
              <a:t>putting in years of dedication.</a:t>
            </a:r>
            <a:endParaRPr sz="1600" dirty="0"/>
          </a:p>
        </p:txBody>
      </p:sp>
      <p:sp>
        <p:nvSpPr>
          <p:cNvPr id="152" name="Shape 152"/>
          <p:cNvSpPr/>
          <p:nvPr/>
        </p:nvSpPr>
        <p:spPr>
          <a:xfrm>
            <a:off x="450600" y="5474800"/>
            <a:ext cx="59952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She </a:t>
            </a:r>
            <a:r>
              <a:rPr lang="en-US" sz="1600" b="1"/>
              <a:t>stopped </a:t>
            </a:r>
            <a:r>
              <a:rPr lang="en-US" sz="1600"/>
              <a:t>to talk to the man.</a:t>
            </a:r>
            <a:endParaRPr sz="1600"/>
          </a:p>
        </p:txBody>
      </p:sp>
      <p:sp>
        <p:nvSpPr>
          <p:cNvPr id="153" name="Shape 153"/>
          <p:cNvSpPr/>
          <p:nvPr/>
        </p:nvSpPr>
        <p:spPr>
          <a:xfrm>
            <a:off x="450600" y="5738475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They </a:t>
            </a:r>
            <a:r>
              <a:rPr lang="en-US" sz="1600" b="1"/>
              <a:t>stopped </a:t>
            </a:r>
            <a:r>
              <a:rPr lang="en-US" sz="1600"/>
              <a:t>talking to each other after the argument.</a:t>
            </a:r>
            <a:endParaRPr sz="1600"/>
          </a:p>
        </p:txBody>
      </p:sp>
      <p:sp>
        <p:nvSpPr>
          <p:cNvPr id="154" name="Shape 154"/>
          <p:cNvSpPr/>
          <p:nvPr/>
        </p:nvSpPr>
        <p:spPr>
          <a:xfrm>
            <a:off x="450600" y="4186325"/>
            <a:ext cx="7523700" cy="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like </a:t>
            </a:r>
            <a:r>
              <a:rPr lang="en-US" sz="1600"/>
              <a:t>playing football at the weekends.</a:t>
            </a:r>
            <a:endParaRPr sz="1600"/>
          </a:p>
        </p:txBody>
      </p:sp>
      <p:sp>
        <p:nvSpPr>
          <p:cNvPr id="155" name="Shape 155"/>
          <p:cNvSpPr/>
          <p:nvPr/>
        </p:nvSpPr>
        <p:spPr>
          <a:xfrm>
            <a:off x="450600" y="4442613"/>
            <a:ext cx="54984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I </a:t>
            </a:r>
            <a:r>
              <a:rPr lang="en-US" sz="1600" b="1"/>
              <a:t>like </a:t>
            </a:r>
            <a:r>
              <a:rPr lang="en-US" sz="1600"/>
              <a:t>to speak to my teacher before doing exams.</a:t>
            </a:r>
            <a:endParaRPr sz="1600"/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F0937CE0-0C3D-4D8A-8700-3C70656EAF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409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3.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Verb patterns with both -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forms</a:t>
            </a:r>
            <a:endParaRPr/>
          </a:p>
        </p:txBody>
      </p:sp>
      <p:sp>
        <p:nvSpPr>
          <p:cNvPr id="162" name="Shape 162"/>
          <p:cNvSpPr txBox="1"/>
          <p:nvPr/>
        </p:nvSpPr>
        <p:spPr>
          <a:xfrm>
            <a:off x="431250" y="1615463"/>
            <a:ext cx="114483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some verbs which can be followed by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infinitive, but the meaning changes.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299375" y="2350513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remembered </a:t>
            </a:r>
            <a:r>
              <a:rPr lang="en-US" sz="1600"/>
              <a:t>to turn off the lights before we left.</a:t>
            </a:r>
            <a:endParaRPr sz="1600"/>
          </a:p>
        </p:txBody>
      </p:sp>
      <p:sp>
        <p:nvSpPr>
          <p:cNvPr id="164" name="Shape 164"/>
          <p:cNvSpPr/>
          <p:nvPr/>
        </p:nvSpPr>
        <p:spPr>
          <a:xfrm>
            <a:off x="299375" y="2610425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I distinctly </a:t>
            </a:r>
            <a:r>
              <a:rPr lang="en-US" sz="1600" b="1"/>
              <a:t>remember </a:t>
            </a:r>
            <a:r>
              <a:rPr lang="en-US" sz="1600"/>
              <a:t>turning off the lights before we left.</a:t>
            </a:r>
            <a:endParaRPr sz="1600"/>
          </a:p>
        </p:txBody>
      </p:sp>
      <p:sp>
        <p:nvSpPr>
          <p:cNvPr id="165" name="Shape 165"/>
          <p:cNvSpPr/>
          <p:nvPr/>
        </p:nvSpPr>
        <p:spPr>
          <a:xfrm>
            <a:off x="250025" y="447525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need/want </a:t>
            </a:r>
            <a:r>
              <a:rPr lang="en-US" sz="1600"/>
              <a:t>to go on holiday!</a:t>
            </a:r>
            <a:endParaRPr sz="1600"/>
          </a:p>
        </p:txBody>
      </p:sp>
      <p:sp>
        <p:nvSpPr>
          <p:cNvPr id="166" name="Shape 166"/>
          <p:cNvSpPr/>
          <p:nvPr/>
        </p:nvSpPr>
        <p:spPr>
          <a:xfrm>
            <a:off x="258475" y="4737125"/>
            <a:ext cx="58281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The dog </a:t>
            </a:r>
            <a:r>
              <a:rPr lang="en-US" sz="1600" b="1"/>
              <a:t>needs/wants </a:t>
            </a:r>
            <a:r>
              <a:rPr lang="en-US" sz="1600"/>
              <a:t>walking. </a:t>
            </a:r>
            <a:endParaRPr sz="1600"/>
          </a:p>
        </p:txBody>
      </p:sp>
      <p:sp>
        <p:nvSpPr>
          <p:cNvPr id="167" name="Shape 167"/>
          <p:cNvSpPr/>
          <p:nvPr/>
        </p:nvSpPr>
        <p:spPr>
          <a:xfrm>
            <a:off x="266875" y="5423375"/>
            <a:ext cx="7523700" cy="3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She </a:t>
            </a:r>
            <a:r>
              <a:rPr lang="en-US" sz="1600" b="1"/>
              <a:t>regrets </a:t>
            </a:r>
            <a:r>
              <a:rPr lang="en-US" sz="1600"/>
              <a:t>arguing with her brother.</a:t>
            </a:r>
            <a:endParaRPr sz="1600"/>
          </a:p>
        </p:txBody>
      </p:sp>
      <p:sp>
        <p:nvSpPr>
          <p:cNvPr id="168" name="Shape 168"/>
          <p:cNvSpPr/>
          <p:nvPr/>
        </p:nvSpPr>
        <p:spPr>
          <a:xfrm>
            <a:off x="299375" y="341585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He </a:t>
            </a:r>
            <a:r>
              <a:rPr lang="en-US" sz="1600" b="1"/>
              <a:t>went on </a:t>
            </a:r>
            <a:r>
              <a:rPr lang="en-US" sz="1600"/>
              <a:t>talking for so long that I fell asleep.</a:t>
            </a:r>
            <a:endParaRPr sz="1600"/>
          </a:p>
        </p:txBody>
      </p:sp>
      <p:sp>
        <p:nvSpPr>
          <p:cNvPr id="169" name="Shape 169"/>
          <p:cNvSpPr/>
          <p:nvPr/>
        </p:nvSpPr>
        <p:spPr>
          <a:xfrm>
            <a:off x="299375" y="3673775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She </a:t>
            </a:r>
            <a:r>
              <a:rPr lang="en-US" sz="1600" b="1"/>
              <a:t>went on </a:t>
            </a:r>
            <a:r>
              <a:rPr lang="en-US" sz="1600"/>
              <a:t>to become a top neurosurgeon in New York.</a:t>
            </a:r>
            <a:endParaRPr sz="1600"/>
          </a:p>
        </p:txBody>
      </p:sp>
      <p:sp>
        <p:nvSpPr>
          <p:cNvPr id="170" name="Shape 170"/>
          <p:cNvSpPr txBox="1"/>
          <p:nvPr/>
        </p:nvSpPr>
        <p:spPr>
          <a:xfrm>
            <a:off x="6635425" y="2302550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Remember that you HAVE to do something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6635425" y="2681525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Remember that you DID something in the past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6635425" y="3349338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Continue doing something for a period of time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6635425" y="3711988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Did something and then moved onto something else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6586075" y="4417400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It is a desire or plan.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6586075" y="4781050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Passive: something needs/wants to be...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6602925" y="5406288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regret something from the past I cannot change.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266875" y="5681300"/>
            <a:ext cx="7523700" cy="3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We </a:t>
            </a:r>
            <a:r>
              <a:rPr lang="en-US" sz="1600" b="1"/>
              <a:t>regret </a:t>
            </a:r>
            <a:r>
              <a:rPr lang="en-US" sz="1600"/>
              <a:t>to tell you that you haven’t got the job.</a:t>
            </a:r>
            <a:endParaRPr sz="1600"/>
          </a:p>
        </p:txBody>
      </p:sp>
      <p:sp>
        <p:nvSpPr>
          <p:cNvPr id="178" name="Shape 178"/>
          <p:cNvSpPr txBox="1"/>
          <p:nvPr/>
        </p:nvSpPr>
        <p:spPr>
          <a:xfrm>
            <a:off x="6602925" y="5779763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Formal: I’m sorry to tell you that...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EA28BE92-2792-470B-BECF-BBDF217F65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409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3.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Verb patterns with both -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inf. forms</a:t>
            </a:r>
            <a:endParaRPr/>
          </a:p>
        </p:txBody>
      </p:sp>
      <p:sp>
        <p:nvSpPr>
          <p:cNvPr id="185" name="Shape 185"/>
          <p:cNvSpPr txBox="1"/>
          <p:nvPr/>
        </p:nvSpPr>
        <p:spPr>
          <a:xfrm>
            <a:off x="431250" y="1541575"/>
            <a:ext cx="114483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some verbs which can be followed by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-ing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+ infinitive, but the meaning changes.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299375" y="2309488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I </a:t>
            </a:r>
            <a:r>
              <a:rPr lang="en-US" sz="1600" b="1"/>
              <a:t>like </a:t>
            </a:r>
            <a:r>
              <a:rPr lang="en-US" sz="1600"/>
              <a:t>playing football at the weekends.</a:t>
            </a:r>
            <a:endParaRPr sz="1600"/>
          </a:p>
        </p:txBody>
      </p:sp>
      <p:sp>
        <p:nvSpPr>
          <p:cNvPr id="187" name="Shape 187"/>
          <p:cNvSpPr/>
          <p:nvPr/>
        </p:nvSpPr>
        <p:spPr>
          <a:xfrm>
            <a:off x="299375" y="256940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I </a:t>
            </a:r>
            <a:r>
              <a:rPr lang="en-US" sz="1600" b="1"/>
              <a:t>like </a:t>
            </a:r>
            <a:r>
              <a:rPr lang="en-US" sz="1600"/>
              <a:t>to speak to my teacher before doing exams.</a:t>
            </a:r>
            <a:endParaRPr sz="1600"/>
          </a:p>
        </p:txBody>
      </p:sp>
      <p:sp>
        <p:nvSpPr>
          <p:cNvPr id="188" name="Shape 188"/>
          <p:cNvSpPr/>
          <p:nvPr/>
        </p:nvSpPr>
        <p:spPr>
          <a:xfrm>
            <a:off x="250025" y="4119338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She </a:t>
            </a:r>
            <a:r>
              <a:rPr lang="en-US" sz="1600" b="1"/>
              <a:t>stopped</a:t>
            </a:r>
            <a:r>
              <a:rPr lang="en-US" sz="1600"/>
              <a:t> to talk to the man.</a:t>
            </a:r>
            <a:endParaRPr sz="1600"/>
          </a:p>
        </p:txBody>
      </p:sp>
      <p:sp>
        <p:nvSpPr>
          <p:cNvPr id="189" name="Shape 189"/>
          <p:cNvSpPr/>
          <p:nvPr/>
        </p:nvSpPr>
        <p:spPr>
          <a:xfrm>
            <a:off x="258475" y="4381213"/>
            <a:ext cx="58281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They </a:t>
            </a:r>
            <a:r>
              <a:rPr lang="en-US" sz="1600" b="1"/>
              <a:t>stopped </a:t>
            </a:r>
            <a:r>
              <a:rPr lang="en-US" sz="1600"/>
              <a:t>talking to each other after the argument. </a:t>
            </a:r>
            <a:endParaRPr sz="1600"/>
          </a:p>
        </p:txBody>
      </p:sp>
      <p:sp>
        <p:nvSpPr>
          <p:cNvPr id="190" name="Shape 190"/>
          <p:cNvSpPr/>
          <p:nvPr/>
        </p:nvSpPr>
        <p:spPr>
          <a:xfrm>
            <a:off x="266875" y="3239350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600"/>
              <a:t>They </a:t>
            </a:r>
            <a:r>
              <a:rPr lang="en-US" sz="1600" b="1"/>
              <a:t>meant </a:t>
            </a:r>
            <a:r>
              <a:rPr lang="en-US" sz="1600"/>
              <a:t>to call me, but they forgot.</a:t>
            </a:r>
            <a:endParaRPr sz="1600"/>
          </a:p>
        </p:txBody>
      </p:sp>
      <p:sp>
        <p:nvSpPr>
          <p:cNvPr id="191" name="Shape 191"/>
          <p:cNvSpPr/>
          <p:nvPr/>
        </p:nvSpPr>
        <p:spPr>
          <a:xfrm>
            <a:off x="266875" y="3497275"/>
            <a:ext cx="75237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UcPeriod" startAt="2"/>
            </a:pPr>
            <a:r>
              <a:rPr lang="en-US" sz="1600"/>
              <a:t>Learning a language </a:t>
            </a:r>
            <a:r>
              <a:rPr lang="en-US" sz="1600" b="1"/>
              <a:t>means </a:t>
            </a:r>
            <a:r>
              <a:rPr lang="en-US" sz="1600"/>
              <a:t>putting in years of dedication.</a:t>
            </a:r>
            <a:endParaRPr sz="1600"/>
          </a:p>
        </p:txBody>
      </p:sp>
      <p:sp>
        <p:nvSpPr>
          <p:cNvPr id="192" name="Shape 192"/>
          <p:cNvSpPr txBox="1"/>
          <p:nvPr/>
        </p:nvSpPr>
        <p:spPr>
          <a:xfrm>
            <a:off x="6635425" y="2261525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enjoy doing something.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6635425" y="2640500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think it’s a good idea that...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6602925" y="3172838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have the intention to do something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6602925" y="3535488"/>
            <a:ext cx="52572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activity involves a lot of energy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6586075" y="4061488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Stop in order to do something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6586075" y="4425138"/>
            <a:ext cx="5355900" cy="312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no longer do something 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2134500" y="5267050"/>
            <a:ext cx="2632500" cy="733800"/>
          </a:xfrm>
          <a:prstGeom prst="wedgeRoundRectCallout">
            <a:avLst>
              <a:gd name="adj1" fmla="val -68559"/>
              <a:gd name="adj2" fmla="val 90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Forget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works in the same way as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483" y="4907531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/>
          <p:nvPr/>
        </p:nvSpPr>
        <p:spPr>
          <a:xfrm>
            <a:off x="5710450" y="5053300"/>
            <a:ext cx="3614100" cy="1490700"/>
          </a:xfrm>
          <a:prstGeom prst="wedgeRoundRectCallout">
            <a:avLst>
              <a:gd name="adj1" fmla="val -68559"/>
              <a:gd name="adj2" fmla="val 90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some verbs which can be used with -</a:t>
            </a:r>
            <a:r>
              <a:rPr lang="en-US" sz="1600" i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+ infinitive with little or no change in meaning. E.g. </a:t>
            </a:r>
            <a:r>
              <a:rPr lang="en-US" sz="16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begin, start, continue, prefer, hate, love, intend.</a:t>
            </a:r>
            <a:endParaRPr i="1" dirty="0"/>
          </a:p>
        </p:txBody>
      </p:sp>
      <p:sp>
        <p:nvSpPr>
          <p:cNvPr id="201" name="Shape 201"/>
          <p:cNvSpPr/>
          <p:nvPr/>
        </p:nvSpPr>
        <p:spPr>
          <a:xfrm>
            <a:off x="9533824" y="5766349"/>
            <a:ext cx="2581800" cy="9426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Other uses of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+ infinitive...</a:t>
            </a:r>
            <a:endParaRPr/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2BFAED5C-44F8-4AFE-BF86-C69596A8364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1772</Words>
  <Application>Microsoft Office PowerPoint</Application>
  <PresentationFormat>Widescreen</PresentationFormat>
  <Paragraphs>213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verb patterns</vt:lpstr>
      <vt:lpstr>Language is full of patterns.</vt:lpstr>
      <vt:lpstr>1. Fixed verb patterns</vt:lpstr>
      <vt:lpstr>PowerPoint Presentation</vt:lpstr>
      <vt:lpstr>2. Common uses of -ing and to + infinitive patterns</vt:lpstr>
      <vt:lpstr>PowerPoint Presentation</vt:lpstr>
      <vt:lpstr>3. Verb patterns with both -ing and to + inf. forms</vt:lpstr>
      <vt:lpstr>3. Verb patterns with both -ing and to + inf. forms</vt:lpstr>
      <vt:lpstr>3. Verb patterns with both -ing and to + inf. forms</vt:lpstr>
      <vt:lpstr>4. Other uses of the to + inf. form: the perfect infinitive </vt:lpstr>
      <vt:lpstr>4. Other uses of the to + inf. form: the perfect infinitive </vt:lpstr>
      <vt:lpstr>4. Other uses of the to + inf. form: the passive infinitive </vt:lpstr>
      <vt:lpstr>4. Other uses of the to + inf. form: the passive infinitive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23</cp:revision>
  <dcterms:modified xsi:type="dcterms:W3CDTF">2019-12-05T11:25:44Z</dcterms:modified>
</cp:coreProperties>
</file>